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0" r:id="rId4"/>
  </p:sldMasterIdLst>
  <p:notesMasterIdLst>
    <p:notesMasterId r:id="rId25"/>
  </p:notesMasterIdLst>
  <p:handoutMasterIdLst>
    <p:handoutMasterId r:id="rId26"/>
  </p:handoutMasterIdLst>
  <p:sldIdLst>
    <p:sldId id="289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8" r:id="rId20"/>
    <p:sldId id="301" r:id="rId21"/>
    <p:sldId id="302" r:id="rId22"/>
    <p:sldId id="297" r:id="rId23"/>
    <p:sldId id="303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3" autoAdjust="0"/>
    <p:restoredTop sz="87546" autoAdjust="0"/>
  </p:normalViewPr>
  <p:slideViewPr>
    <p:cSldViewPr>
      <p:cViewPr varScale="1">
        <p:scale>
          <a:sx n="84" d="100"/>
          <a:sy n="84" d="100"/>
        </p:scale>
        <p:origin x="1969" y="7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10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M Osborne" userId="a708d2ca-a6d7-483f-98a8-9c13678bfe86" providerId="ADAL" clId="{43C2A5D7-456A-400A-BD86-0ADAFC1D8061}"/>
    <pc:docChg chg="modSld">
      <pc:chgData name="Patrick M Osborne" userId="a708d2ca-a6d7-483f-98a8-9c13678bfe86" providerId="ADAL" clId="{43C2A5D7-456A-400A-BD86-0ADAFC1D8061}" dt="2020-04-04T19:15:05.168" v="10" actId="1035"/>
      <pc:docMkLst>
        <pc:docMk/>
      </pc:docMkLst>
      <pc:sldChg chg="modSp">
        <pc:chgData name="Patrick M Osborne" userId="a708d2ca-a6d7-483f-98a8-9c13678bfe86" providerId="ADAL" clId="{43C2A5D7-456A-400A-BD86-0ADAFC1D8061}" dt="2020-04-04T19:15:05.168" v="10" actId="1035"/>
        <pc:sldMkLst>
          <pc:docMk/>
          <pc:sldMk cId="1863659273" sldId="293"/>
        </pc:sldMkLst>
        <pc:picChg chg="mod">
          <ac:chgData name="Patrick M Osborne" userId="a708d2ca-a6d7-483f-98a8-9c13678bfe86" providerId="ADAL" clId="{43C2A5D7-456A-400A-BD86-0ADAFC1D8061}" dt="2020-04-04T19:15:05.168" v="10" actId="1035"/>
          <ac:picMkLst>
            <pc:docMk/>
            <pc:sldMk cId="1863659273" sldId="293"/>
            <ac:picMk id="3" creationId="{1F249EFA-333E-47DB-B443-FBC968240654}"/>
          </ac:picMkLst>
        </pc:picChg>
      </pc:sldChg>
    </pc:docChg>
  </pc:docChgLst>
  <pc:docChgLst>
    <pc:chgData name="Patrick M Osborne" userId="a708d2ca-a6d7-483f-98a8-9c13678bfe86" providerId="ADAL" clId="{9AAB73B9-0893-4B00-9E06-31CADF9B19F9}"/>
    <pc:docChg chg="modSld">
      <pc:chgData name="Patrick M Osborne" userId="a708d2ca-a6d7-483f-98a8-9c13678bfe86" providerId="ADAL" clId="{9AAB73B9-0893-4B00-9E06-31CADF9B19F9}" dt="2020-04-04T19:20:35.363" v="45" actId="1036"/>
      <pc:docMkLst>
        <pc:docMk/>
      </pc:docMkLst>
      <pc:sldChg chg="modSp">
        <pc:chgData name="Patrick M Osborne" userId="a708d2ca-a6d7-483f-98a8-9c13678bfe86" providerId="ADAL" clId="{9AAB73B9-0893-4B00-9E06-31CADF9B19F9}" dt="2020-04-04T19:20:35.363" v="45" actId="1036"/>
        <pc:sldMkLst>
          <pc:docMk/>
          <pc:sldMk cId="3998674433" sldId="298"/>
        </pc:sldMkLst>
        <pc:spChg chg="mod">
          <ac:chgData name="Patrick M Osborne" userId="a708d2ca-a6d7-483f-98a8-9c13678bfe86" providerId="ADAL" clId="{9AAB73B9-0893-4B00-9E06-31CADF9B19F9}" dt="2020-04-04T19:20:35.363" v="45" actId="1036"/>
          <ac:spMkLst>
            <pc:docMk/>
            <pc:sldMk cId="3998674433" sldId="298"/>
            <ac:spMk id="2" creationId="{418A1A05-2F63-4E26-94DA-9F272897607F}"/>
          </ac:spMkLst>
        </pc:spChg>
        <pc:picChg chg="mod">
          <ac:chgData name="Patrick M Osborne" userId="a708d2ca-a6d7-483f-98a8-9c13678bfe86" providerId="ADAL" clId="{9AAB73B9-0893-4B00-9E06-31CADF9B19F9}" dt="2020-04-04T19:20:24.939" v="19" actId="1036"/>
          <ac:picMkLst>
            <pc:docMk/>
            <pc:sldMk cId="3998674433" sldId="298"/>
            <ac:picMk id="6" creationId="{4982A0A2-B1DB-4805-9BCF-7552B6DB5BD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659203-6DDD-49B4-9002-40256EBD5D69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0240B-1C31-4E8C-89AF-A42990C5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74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66C343-2823-429F-B19F-123574149AF0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3C0A2-D31E-4B55-BB36-41B8E67AD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27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90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261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691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652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303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CA" dirty="0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57200" y="1600200"/>
            <a:ext cx="8382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27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 descr="&quot;&quot;"/>
          <p:cNvSpPr/>
          <p:nvPr userDrawn="1"/>
        </p:nvSpPr>
        <p:spPr>
          <a:xfrm rot="16200000">
            <a:off x="3505200" y="-1523999"/>
            <a:ext cx="2133600" cy="9144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2286000"/>
            <a:ext cx="8153400" cy="15240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95300" y="4267200"/>
            <a:ext cx="81534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Click to edit text</a:t>
            </a:r>
          </a:p>
        </p:txBody>
      </p:sp>
      <p:pic>
        <p:nvPicPr>
          <p:cNvPr id="11" name="Picture 10" descr="Logo" title="York University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770" y="5954902"/>
            <a:ext cx="1807965" cy="77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19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terior of Vari Hall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 descr="&quot;&quot;"/>
          <p:cNvSpPr/>
          <p:nvPr userDrawn="1"/>
        </p:nvSpPr>
        <p:spPr>
          <a:xfrm rot="16200000">
            <a:off x="-152401" y="152400"/>
            <a:ext cx="3962401" cy="3657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304800"/>
            <a:ext cx="2705100" cy="33528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166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Students sitting outside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 descr="&quot;&quot;"/>
          <p:cNvSpPr/>
          <p:nvPr userDrawn="1"/>
        </p:nvSpPr>
        <p:spPr>
          <a:xfrm rot="16200000">
            <a:off x="3924300" y="-2705100"/>
            <a:ext cx="1295399" cy="9144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1371600"/>
            <a:ext cx="8153400" cy="925285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Click to edit 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762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 descr="Exterior view of Pond residence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" y="6926"/>
            <a:ext cx="9134764" cy="687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 descr="&quot;&quot;"/>
          <p:cNvSpPr/>
          <p:nvPr userDrawn="1"/>
        </p:nvSpPr>
        <p:spPr>
          <a:xfrm rot="16200000">
            <a:off x="-1877291" y="1884220"/>
            <a:ext cx="6878783" cy="31242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381000"/>
            <a:ext cx="2019300" cy="6172200"/>
          </a:xfrm>
        </p:spPr>
        <p:txBody>
          <a:bodyPr anchor="ctr"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Brand Toolbox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8902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Vari Hall on York University's Keele Campu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83"/>
          <a:stretch/>
        </p:blipFill>
        <p:spPr>
          <a:xfrm>
            <a:off x="7086601" y="5791200"/>
            <a:ext cx="2057400" cy="75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59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71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114800" cy="43434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4114800" cy="43434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7671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35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&quot;&quot;"/>
          <p:cNvSpPr/>
          <p:nvPr userDrawn="1"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rgbClr val="E31837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272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4715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Bar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descr="&quot;&quot;"/>
          <p:cNvSpPr/>
          <p:nvPr userDrawn="1"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rgbClr val="E31837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3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272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57200" y="6342323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158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114800" cy="36925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4400" y="1535113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4400" y="2174875"/>
            <a:ext cx="4114800" cy="36925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640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124200" cy="1022350"/>
          </a:xfrm>
        </p:spPr>
        <p:txBody>
          <a:bodyPr anchor="b">
            <a:normAutofit/>
          </a:bodyPr>
          <a:lstStyle>
            <a:lvl1pPr algn="l">
              <a:defRPr sz="2400" b="1"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124200" cy="45085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7450" y="273051"/>
            <a:ext cx="5111750" cy="567055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3559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dirty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457200"/>
          </a:xfrm>
        </p:spPr>
        <p:txBody>
          <a:bodyPr anchor="t">
            <a:normAutofit/>
          </a:bodyPr>
          <a:lstStyle>
            <a:lvl1pPr algn="l">
              <a:defRPr sz="2400" b="1"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257800"/>
            <a:ext cx="5486400" cy="685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66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4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79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21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068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46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232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971800" y="2133600"/>
            <a:ext cx="5943600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971800" y="3810000"/>
            <a:ext cx="5962337" cy="457200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770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38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382000" cy="4267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42323"/>
            <a:ext cx="457200" cy="3874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4FEF4-47FE-43C0-8A34-2652E10A11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600" y="6364619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6461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pic>
        <p:nvPicPr>
          <p:cNvPr id="7" name="Picture 6" descr="York University logo"/>
          <p:cNvPicPr>
            <a:picLocks noChangeAspect="1"/>
          </p:cNvPicPr>
          <p:nvPr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770" y="5954902"/>
            <a:ext cx="1807965" cy="774842"/>
          </a:xfrm>
          <a:prstGeom prst="rect">
            <a:avLst/>
          </a:prstGeom>
        </p:spPr>
      </p:pic>
      <p:sp>
        <p:nvSpPr>
          <p:cNvPr id="8" name="Rectangle 7" descr="&quot;&quot;"/>
          <p:cNvSpPr/>
          <p:nvPr/>
        </p:nvSpPr>
        <p:spPr>
          <a:xfrm>
            <a:off x="0" y="0"/>
            <a:ext cx="314681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202219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5" r:id="rId2"/>
    <p:sldLayoutId id="2147483716" r:id="rId3"/>
    <p:sldLayoutId id="2147483717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25" r:id="rId16"/>
    <p:sldLayoutId id="2147483726" r:id="rId17"/>
    <p:sldLayoutId id="2147483727" r:id="rId18"/>
    <p:sldLayoutId id="2147483729" r:id="rId19"/>
    <p:sldLayoutId id="2147483706" r:id="rId20"/>
    <p:sldLayoutId id="2147483707" r:id="rId21"/>
    <p:sldLayoutId id="2147483709" r:id="rId22"/>
    <p:sldLayoutId id="2147483728" r:id="rId23"/>
    <p:sldLayoutId id="2147483691" r:id="rId24"/>
    <p:sldLayoutId id="2147483708" r:id="rId25"/>
    <p:sldLayoutId id="2147483710" r:id="rId26"/>
    <p:sldLayoutId id="2147483711" r:id="rId27"/>
    <p:sldLayoutId id="2147483712" r:id="rId28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−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90AFE-F417-4C03-B785-3EEE6457D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71800" y="2286000"/>
            <a:ext cx="5943600" cy="914400"/>
          </a:xfrm>
        </p:spPr>
        <p:txBody>
          <a:bodyPr/>
          <a:lstStyle/>
          <a:p>
            <a:r>
              <a:rPr lang="en-US" dirty="0"/>
              <a:t>CSML1010 – Project Proposal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D2503-B4DE-471C-BD41-4D8D4607E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1800" y="3352800"/>
            <a:ext cx="5962337" cy="914400"/>
          </a:xfrm>
        </p:spPr>
        <p:txBody>
          <a:bodyPr/>
          <a:lstStyle/>
          <a:p>
            <a:r>
              <a:rPr lang="en-US" sz="2200" dirty="0">
                <a:solidFill>
                  <a:schemeClr val="bg1"/>
                </a:solidFill>
              </a:rPr>
              <a:t>Group 11 – Alex Fung and Patrick Osborne</a:t>
            </a:r>
          </a:p>
          <a:p>
            <a:r>
              <a:rPr lang="en-US" sz="2200" dirty="0">
                <a:solidFill>
                  <a:schemeClr val="bg1"/>
                </a:solidFill>
              </a:rPr>
              <a:t>Instructor – Dr. En-Shiun Annie Lee</a:t>
            </a:r>
          </a:p>
        </p:txBody>
      </p:sp>
    </p:spTree>
    <p:extLst>
      <p:ext uri="{BB962C8B-B14F-4D97-AF65-F5344CB8AC3E}">
        <p14:creationId xmlns:p14="http://schemas.microsoft.com/office/powerpoint/2010/main" val="2926241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9DD3CF-5C06-4645-B61C-979617E3B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25" y="1447800"/>
            <a:ext cx="6534150" cy="427926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4BD26-401B-41CB-9EF2-32359BAD44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47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DDABA2-7C59-4288-BFD5-4EAB9D340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170965"/>
            <a:ext cx="5461000" cy="541779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16B70A-C707-46EE-BCE3-D5FF99A35F7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630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249EFA-333E-47DB-B443-FBC968240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1318593"/>
            <a:ext cx="6115050" cy="46863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CA4C7-9632-43CA-825C-8B6B8B51C30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59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6F256F-2FBE-40F1-ABB5-40B3721D8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203" y="1066800"/>
            <a:ext cx="7216784" cy="503633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9F6AC-304E-4902-BE8C-84ABE4E6989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266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6BEB61-22D2-4044-A928-E02F82D3B5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37"/>
          <a:stretch/>
        </p:blipFill>
        <p:spPr>
          <a:xfrm>
            <a:off x="1143000" y="1066800"/>
            <a:ext cx="7277100" cy="50090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65E369-F21A-4CB4-8DB0-F565FC6FBB7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468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– Emojis &amp; Hashtags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Is there value in the extracted emojis and hashtags?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Method:</a:t>
            </a:r>
          </a:p>
          <a:p>
            <a:pPr lvl="2"/>
            <a:r>
              <a:rPr lang="en-US" dirty="0"/>
              <a:t>Plot frequency by sentiment class (positive, neutral, negative)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If there is a clear difference – emojis &amp; hashtags are differentiators -&gt; add context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55CE46-BF80-4BEE-BD85-A427BC4F326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326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35D51B-E3DB-4FDE-ABF0-4AB5A18B6B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2" b="5420"/>
          <a:stretch/>
        </p:blipFill>
        <p:spPr>
          <a:xfrm>
            <a:off x="336247" y="59804"/>
            <a:ext cx="8780652" cy="3312000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82A0A2-B1DB-4805-9BCF-7552B6DB5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934" y="3446439"/>
            <a:ext cx="8738043" cy="3312000"/>
          </a:xfrm>
          <a:prstGeom prst="rect">
            <a:avLst/>
          </a:prstGeom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8A1A05-2F63-4E26-94DA-9F272897607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278295" y="6544851"/>
            <a:ext cx="457200" cy="387421"/>
          </a:xfrm>
        </p:spPr>
        <p:txBody>
          <a:bodyPr/>
          <a:lstStyle/>
          <a:p>
            <a:fld id="{5F74FEF4-47FE-43C0-8A34-2652E10A11F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674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– Emojis &amp; Hashtags</a:t>
            </a:r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6D03D8-FB94-4580-B99A-C69D41D8B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85" y="1461864"/>
            <a:ext cx="8740589" cy="4313903"/>
          </a:xfrm>
          <a:prstGeom prst="rect">
            <a:avLst/>
          </a:prstGeom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10A923-D0CD-4200-9163-EA2FDCD3BF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270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– Emojis &amp; Hashtags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155A63-8C00-4FFA-B90D-59485F2D1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00" y="1281478"/>
            <a:ext cx="8740800" cy="4433944"/>
          </a:xfrm>
          <a:prstGeom prst="rect">
            <a:avLst/>
          </a:prstGeom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50D0E3-24A3-4D06-84A9-B080F010D96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10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– Emojis &amp; Hashtags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Issues with our emoji, emoticon and hashtag extraction</a:t>
            </a:r>
          </a:p>
          <a:p>
            <a:pPr lvl="1"/>
            <a:endParaRPr lang="en-US" b="1" dirty="0"/>
          </a:p>
          <a:p>
            <a:pPr lvl="2"/>
            <a:r>
              <a:rPr lang="en-US" dirty="0"/>
              <a:t>Extraction process confuses non-emoticon string of characters for an emoticon</a:t>
            </a:r>
          </a:p>
          <a:p>
            <a:pPr lvl="3"/>
            <a:r>
              <a:rPr lang="en-US" dirty="0"/>
              <a:t>E.g. time of day, airport codes</a:t>
            </a:r>
          </a:p>
          <a:p>
            <a:pPr lvl="3"/>
            <a:endParaRPr lang="en-US" dirty="0"/>
          </a:p>
          <a:p>
            <a:pPr lvl="2"/>
            <a:r>
              <a:rPr lang="en-US" dirty="0"/>
              <a:t>Hashtags could be cleaned further</a:t>
            </a:r>
          </a:p>
          <a:p>
            <a:pPr lvl="3"/>
            <a:r>
              <a:rPr lang="en-US" dirty="0"/>
              <a:t>Reduce to lowercase, remove stop words, lemmatize</a:t>
            </a:r>
          </a:p>
          <a:p>
            <a:pPr lvl="3"/>
            <a:r>
              <a:rPr lang="en-US" dirty="0"/>
              <a:t>Challenging as hashtags are not pure English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96154-B2E6-4B21-8DFB-C73519F26F9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008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US Airline – Sentiment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lvl="1"/>
            <a:r>
              <a:rPr lang="en-US" b="1" dirty="0"/>
              <a:t>Dataset from Twitter</a:t>
            </a:r>
          </a:p>
          <a:p>
            <a:pPr lvl="2"/>
            <a:r>
              <a:rPr lang="en-CA" dirty="0"/>
              <a:t>14,640</a:t>
            </a:r>
            <a:r>
              <a:rPr lang="en-US" dirty="0"/>
              <a:t> thousand tweets</a:t>
            </a:r>
          </a:p>
          <a:p>
            <a:pPr lvl="2"/>
            <a:r>
              <a:rPr lang="en-US" dirty="0"/>
              <a:t>15 Features</a:t>
            </a:r>
          </a:p>
          <a:p>
            <a:pPr lvl="2"/>
            <a:r>
              <a:rPr lang="en-US" dirty="0"/>
              <a:t>6 US Airlines</a:t>
            </a:r>
          </a:p>
          <a:p>
            <a:pPr lvl="2"/>
            <a:r>
              <a:rPr lang="en-US" dirty="0"/>
              <a:t>Positive | Neutral | Negative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Aligns with a business problem</a:t>
            </a:r>
          </a:p>
          <a:p>
            <a:pPr lvl="2"/>
            <a:r>
              <a:rPr lang="en-US" dirty="0"/>
              <a:t>How to stop negative tweet trends before they go out of control?</a:t>
            </a:r>
          </a:p>
          <a:p>
            <a:pPr lvl="2"/>
            <a:r>
              <a:rPr lang="en-US" dirty="0"/>
              <a:t>Identify the early tweets accurately -&gt; Sentiment Analysis!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Presents an interesting ML/Data challenge</a:t>
            </a:r>
          </a:p>
          <a:p>
            <a:pPr lvl="2"/>
            <a:r>
              <a:rPr lang="en-US" dirty="0"/>
              <a:t>Data is messy (Twitter character limit, slang, emojis, @ and #)</a:t>
            </a:r>
          </a:p>
        </p:txBody>
      </p:sp>
      <p:pic>
        <p:nvPicPr>
          <p:cNvPr id="2050" name="Picture 2" descr="How Can I Upgrade to Business Class in American Airlines?">
            <a:extLst>
              <a:ext uri="{FF2B5EF4-FFF2-40B4-BE49-F238E27FC236}">
                <a16:creationId xmlns:a16="http://schemas.microsoft.com/office/drawing/2014/main" id="{0AD0A755-6A5A-48DE-8799-4E49A16F2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183" y="1447800"/>
            <a:ext cx="3918857" cy="18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32AAD-D5B6-45A5-B491-16F9F1259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8614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07A68-D1A6-4344-9E10-BC45722E3B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2590800"/>
            <a:ext cx="3352800" cy="1066800"/>
          </a:xfrm>
        </p:spPr>
        <p:txBody>
          <a:bodyPr>
            <a:normAutofit/>
          </a:bodyPr>
          <a:lstStyle/>
          <a:p>
            <a:r>
              <a:rPr lang="en-CA" sz="44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49015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Data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Loading Data</a:t>
            </a:r>
          </a:p>
          <a:p>
            <a:pPr lvl="2"/>
            <a:r>
              <a:rPr lang="en-US" dirty="0"/>
              <a:t>Available as CSV and SQL</a:t>
            </a:r>
          </a:p>
          <a:p>
            <a:pPr lvl="2"/>
            <a:r>
              <a:rPr lang="en-US" dirty="0"/>
              <a:t>UTF-8 encoding to preserve emojis </a:t>
            </a:r>
            <a:r>
              <a:rPr lang="en-CA" dirty="0"/>
              <a:t>👍 </a:t>
            </a:r>
            <a:endParaRPr lang="en-CA" b="1" dirty="0"/>
          </a:p>
          <a:p>
            <a:pPr lvl="2"/>
            <a:endParaRPr lang="en-US" dirty="0"/>
          </a:p>
          <a:p>
            <a:pPr lvl="1"/>
            <a:r>
              <a:rPr lang="en-US" b="1" dirty="0"/>
              <a:t>Check for NULL Values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4BC4E8-382F-4BC9-859A-B17D5C321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76" y="3733800"/>
            <a:ext cx="7995944" cy="191325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94210-4422-4CBF-BECF-D5689D5CEC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52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Data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US" b="1" dirty="0"/>
              <a:t>Twitter data notoriously unclean</a:t>
            </a:r>
          </a:p>
          <a:p>
            <a:pPr lvl="2"/>
            <a:r>
              <a:rPr lang="en-US" dirty="0"/>
              <a:t>Character limit forces non-standard English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Remove noise for sentiment analysis</a:t>
            </a:r>
          </a:p>
          <a:p>
            <a:pPr lvl="2"/>
            <a:r>
              <a:rPr lang="en-US" dirty="0"/>
              <a:t>@ Mentions, </a:t>
            </a:r>
            <a:r>
              <a:rPr lang="en-US" b="1" dirty="0"/>
              <a:t>RT </a:t>
            </a:r>
            <a:r>
              <a:rPr lang="en-US" dirty="0"/>
              <a:t>re-tweets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Retain value-adds</a:t>
            </a:r>
          </a:p>
          <a:p>
            <a:pPr lvl="2"/>
            <a:r>
              <a:rPr lang="en-US" dirty="0"/>
              <a:t>Emojis 💻, hashtags #</a:t>
            </a:r>
          </a:p>
          <a:p>
            <a:pPr lvl="2"/>
            <a:r>
              <a:rPr lang="en-US" dirty="0"/>
              <a:t>Add important context and content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Clean text itself</a:t>
            </a:r>
          </a:p>
          <a:p>
            <a:pPr lvl="2"/>
            <a:r>
              <a:rPr lang="en-US" dirty="0"/>
              <a:t>Remove HTML, translate slang, remove STOP words and grammar, lemmatize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44166F-3A2F-454F-BC2B-4960FF678D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0" t="35046" r="6863" b="35047"/>
          <a:stretch/>
        </p:blipFill>
        <p:spPr bwMode="auto">
          <a:xfrm>
            <a:off x="5819775" y="3771900"/>
            <a:ext cx="2867025" cy="705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witter's New Logo: The Geometry and Evolution of Our Favorite ...">
            <a:extLst>
              <a:ext uri="{FF2B5EF4-FFF2-40B4-BE49-F238E27FC236}">
                <a16:creationId xmlns:a16="http://schemas.microsoft.com/office/drawing/2014/main" id="{39124B45-B346-4812-B8CD-3E4650337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1734429"/>
            <a:ext cx="1619251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C75A5-8FE0-4963-9493-580BF92639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599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Challenges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en-US" b="1" dirty="0"/>
              <a:t>How to extract emojis?</a:t>
            </a:r>
          </a:p>
          <a:p>
            <a:pPr lvl="2"/>
            <a:r>
              <a:rPr lang="en-US" b="1" dirty="0"/>
              <a:t> </a:t>
            </a:r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2"/>
            <a:r>
              <a:rPr lang="en-US" b="1" dirty="0"/>
              <a:t>  </a:t>
            </a:r>
          </a:p>
          <a:p>
            <a:pPr lvl="2"/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 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48EF5C-D790-4A34-9AA4-98BC3D502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133600"/>
            <a:ext cx="1981200" cy="990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C68159-116B-42A7-9F33-A1DEFCA1A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3398994"/>
            <a:ext cx="5647702" cy="208740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494A7-CB08-4E77-8DA4-3600F9B4226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824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Challenges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295400"/>
            <a:ext cx="8382000" cy="4648200"/>
          </a:xfrm>
        </p:spPr>
        <p:txBody>
          <a:bodyPr>
            <a:normAutofit fontScale="70000" lnSpcReduction="20000"/>
          </a:bodyPr>
          <a:lstStyle/>
          <a:p>
            <a:pPr lvl="1"/>
            <a:r>
              <a:rPr lang="en-US" b="1" dirty="0"/>
              <a:t>Extract Hashtags?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r>
              <a:rPr lang="en-US" b="1" dirty="0"/>
              <a:t>Text to lowercase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Convert Slang</a:t>
            </a:r>
          </a:p>
          <a:p>
            <a:pPr lvl="2"/>
            <a:r>
              <a:rPr lang="en-US" dirty="0"/>
              <a:t>Find and replace based on an existing dictionary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  <a:p>
            <a:pPr marL="914400" lvl="2" indent="0">
              <a:buNone/>
            </a:pPr>
            <a:endParaRPr lang="en-US" b="1" dirty="0"/>
          </a:p>
          <a:p>
            <a:pPr lvl="2"/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 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27491B-F187-46FE-8B4F-ADE9F71EB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618936"/>
            <a:ext cx="7892663" cy="13980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6B2A0D-C9B5-4350-96AF-20F4B527B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4343400"/>
            <a:ext cx="4572000" cy="14716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9B83A-B827-4C71-BB5D-8A2D0F578BB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779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Cleaning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2"/>
            <a:r>
              <a:rPr lang="en-US" b="1" dirty="0"/>
              <a:t>Remove stop words</a:t>
            </a:r>
          </a:p>
          <a:p>
            <a:pPr lvl="3"/>
            <a:r>
              <a:rPr lang="en-US" dirty="0"/>
              <a:t>“The”, “and”, “You”, etc. -&gt; noise</a:t>
            </a:r>
          </a:p>
          <a:p>
            <a:pPr lvl="3"/>
            <a:endParaRPr lang="en-US" dirty="0"/>
          </a:p>
          <a:p>
            <a:pPr lvl="2"/>
            <a:r>
              <a:rPr lang="en-US" b="1" dirty="0"/>
              <a:t>Remove punctuation &amp; numbers</a:t>
            </a:r>
          </a:p>
          <a:p>
            <a:pPr lvl="2"/>
            <a:endParaRPr lang="en-US" b="1" dirty="0"/>
          </a:p>
          <a:p>
            <a:pPr lvl="2"/>
            <a:r>
              <a:rPr lang="en-US" b="1" dirty="0"/>
              <a:t>Lemmatize</a:t>
            </a:r>
          </a:p>
          <a:p>
            <a:pPr lvl="2"/>
            <a:endParaRPr lang="en-US" b="1" dirty="0"/>
          </a:p>
          <a:p>
            <a:pPr lvl="2"/>
            <a:r>
              <a:rPr lang="en-US" b="1" dirty="0"/>
              <a:t>Tokenize</a:t>
            </a:r>
          </a:p>
          <a:p>
            <a:pPr marL="457200" lvl="1" indent="0">
              <a:buNone/>
            </a:pPr>
            <a:r>
              <a:rPr lang="en-US" b="1" dirty="0"/>
              <a:t> </a:t>
            </a:r>
          </a:p>
          <a:p>
            <a:pPr lvl="1"/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pic>
        <p:nvPicPr>
          <p:cNvPr id="3074" name="Picture 2" descr="spaCy · Industrial-strength Natural Language Processing in Python">
            <a:extLst>
              <a:ext uri="{FF2B5EF4-FFF2-40B4-BE49-F238E27FC236}">
                <a16:creationId xmlns:a16="http://schemas.microsoft.com/office/drawing/2014/main" id="{51E10F10-8A46-4F1E-A09E-AA2440E855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4648200"/>
            <a:ext cx="3352800" cy="1760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7DEA4-8CEB-41D7-80CE-AC3D8E0625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544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b="1" dirty="0"/>
              <a:t>15 columns</a:t>
            </a:r>
          </a:p>
          <a:p>
            <a:pPr lvl="2"/>
            <a:r>
              <a:rPr lang="en-US" dirty="0"/>
              <a:t>6 main features that interest us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 err="1"/>
              <a:t>airline_sentiment</a:t>
            </a:r>
            <a:endParaRPr lang="fr-FR" dirty="0"/>
          </a:p>
          <a:p>
            <a:pPr marL="1714500" lvl="3" indent="-342900">
              <a:buFont typeface="+mj-lt"/>
              <a:buAutoNum type="arabicPeriod"/>
            </a:pPr>
            <a:r>
              <a:rPr lang="fr-FR" dirty="0" err="1"/>
              <a:t>airline_sentiment</a:t>
            </a:r>
            <a:r>
              <a:rPr lang="fr-FR" dirty="0"/>
              <a:t> confidence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 err="1"/>
              <a:t>negativereason</a:t>
            </a:r>
            <a:endParaRPr lang="en-US" dirty="0"/>
          </a:p>
          <a:p>
            <a:pPr marL="1714500" lvl="3" indent="-342900">
              <a:buFont typeface="+mj-lt"/>
              <a:buAutoNum type="arabicPeriod"/>
            </a:pPr>
            <a:r>
              <a:rPr lang="en-US" dirty="0" err="1"/>
              <a:t>negativereason_confidence</a:t>
            </a:r>
            <a:endParaRPr lang="en-US" dirty="0"/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airline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text</a:t>
            </a:r>
          </a:p>
          <a:p>
            <a:pPr marL="1371600" lvl="3" indent="0">
              <a:buNone/>
            </a:pPr>
            <a:endParaRPr lang="en-US" dirty="0"/>
          </a:p>
          <a:p>
            <a:pPr marL="857250" lvl="1" indent="-342900"/>
            <a:r>
              <a:rPr lang="en-US" b="1" dirty="0"/>
              <a:t>Engineered Features</a:t>
            </a:r>
            <a:endParaRPr lang="en-US" dirty="0"/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emojis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emoticons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cleaned text (lemmas)</a:t>
            </a:r>
            <a:endParaRPr lang="en-US" b="1" dirty="0"/>
          </a:p>
          <a:p>
            <a:pPr lvl="2"/>
            <a:endParaRPr lang="en-US" b="1" dirty="0"/>
          </a:p>
          <a:p>
            <a:pPr lvl="2"/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D1B86-3DA6-40DC-BE14-EAEEE1C73E0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296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D18C-0335-4EA1-8D33-FF180BCA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86F43-6953-4CB1-AC38-64C83CB07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581" y="1457960"/>
            <a:ext cx="6700838" cy="428649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CC4665-E9A9-45F0-BFE8-EE06D54D8A5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F74FEF4-47FE-43C0-8A34-2652E10A11F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90258"/>
      </p:ext>
    </p:extLst>
  </p:cSld>
  <p:clrMapOvr>
    <a:masterClrMapping/>
  </p:clrMapOvr>
</p:sld>
</file>

<file path=ppt/theme/theme1.xml><?xml version="1.0" encoding="utf-8"?>
<a:theme xmlns:a="http://schemas.openxmlformats.org/drawingml/2006/main" name="YorkUSecondary">
  <a:themeElements>
    <a:clrScheme name="York">
      <a:dk1>
        <a:srgbClr val="000000"/>
      </a:dk1>
      <a:lt1>
        <a:sysClr val="window" lastClr="FFFFFF"/>
      </a:lt1>
      <a:dk2>
        <a:srgbClr val="E31837"/>
      </a:dk2>
      <a:lt2>
        <a:srgbClr val="666666"/>
      </a:lt2>
      <a:accent1>
        <a:srgbClr val="E31837"/>
      </a:accent1>
      <a:accent2>
        <a:srgbClr val="BFBFBF"/>
      </a:accent2>
      <a:accent3>
        <a:srgbClr val="666666"/>
      </a:accent3>
      <a:accent4>
        <a:srgbClr val="D59F0F"/>
      </a:accent4>
      <a:accent5>
        <a:srgbClr val="004A8D"/>
      </a:accent5>
      <a:accent6>
        <a:srgbClr val="B4A77A"/>
      </a:accent6>
      <a:hlink>
        <a:srgbClr val="E31837"/>
      </a:hlink>
      <a:folHlink>
        <a:srgbClr val="E31837"/>
      </a:folHlink>
    </a:clrScheme>
    <a:fontScheme name="Y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31837"/>
        </a:solidFill>
        <a:ln>
          <a:noFill/>
        </a:ln>
        <a:effectLst/>
      </a:spPr>
      <a:bodyPr rtlCol="0" anchor="ctr"/>
      <a:lstStyle>
        <a:defPPr algn="ctr">
          <a:defRPr>
            <a:ln>
              <a:noFill/>
            </a:ln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D171B740202F43AF5B284E6AEEA814" ma:contentTypeVersion="13" ma:contentTypeDescription="Create a new document." ma:contentTypeScope="" ma:versionID="68a6e3153405b290d5e8f05e68f19273">
  <xsd:schema xmlns:xsd="http://www.w3.org/2001/XMLSchema" xmlns:xs="http://www.w3.org/2001/XMLSchema" xmlns:p="http://schemas.microsoft.com/office/2006/metadata/properties" xmlns:ns3="f262c7b6-8518-48c1-ba78-a36574156767" xmlns:ns4="f5b98eca-748f-447f-972f-96f2de132603" targetNamespace="http://schemas.microsoft.com/office/2006/metadata/properties" ma:root="true" ma:fieldsID="ce064689652cbf565e0e286b3b81b48a" ns3:_="" ns4:_="">
    <xsd:import namespace="f262c7b6-8518-48c1-ba78-a36574156767"/>
    <xsd:import namespace="f5b98eca-748f-447f-972f-96f2de13260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62c7b6-8518-48c1-ba78-a365741567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b98eca-748f-447f-972f-96f2de132603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5AFB3BF-7A94-4F98-9187-FF496CA1671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339C8A2-DA21-4417-B6FC-2AB24CE561B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EC04208-DA70-47C4-A5FE-AB631563A8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62c7b6-8518-48c1-ba78-a36574156767"/>
    <ds:schemaRef ds:uri="f5b98eca-748f-447f-972f-96f2de1326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YorkUSecondary.thmx</Template>
  <TotalTime>2393</TotalTime>
  <Words>392</Words>
  <Application>Microsoft Office PowerPoint</Application>
  <PresentationFormat>On-screen Show (4:3)</PresentationFormat>
  <Paragraphs>137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Courier New</vt:lpstr>
      <vt:lpstr>Wingdings</vt:lpstr>
      <vt:lpstr>YorkUSecondary</vt:lpstr>
      <vt:lpstr>CSML1010 – Project Proposal</vt:lpstr>
      <vt:lpstr>Twitter US Airline – Sentiment Analysis</vt:lpstr>
      <vt:lpstr>Loading Data</vt:lpstr>
      <vt:lpstr>Cleaning Data</vt:lpstr>
      <vt:lpstr>Data Cleaning Challenges</vt:lpstr>
      <vt:lpstr>Data Cleaning Challenges</vt:lpstr>
      <vt:lpstr>Text Cleaning</vt:lpstr>
      <vt:lpstr>Data Exploration</vt:lpstr>
      <vt:lpstr>Data Exploration</vt:lpstr>
      <vt:lpstr>Data Exploration</vt:lpstr>
      <vt:lpstr>Data Exploration</vt:lpstr>
      <vt:lpstr>Data Exploration</vt:lpstr>
      <vt:lpstr>Data Exploration</vt:lpstr>
      <vt:lpstr>Data Exploration</vt:lpstr>
      <vt:lpstr>Data Exploration – Emojis &amp; Hashtags</vt:lpstr>
      <vt:lpstr>PowerPoint Presentation</vt:lpstr>
      <vt:lpstr>Data Exploration – Emojis &amp; Hashtags</vt:lpstr>
      <vt:lpstr>Data Exploration – Emojis &amp; Hashtags</vt:lpstr>
      <vt:lpstr>Data Exploration – Emojis &amp; Hashtags</vt:lpstr>
      <vt:lpstr>Thank You!</vt:lpstr>
    </vt:vector>
  </TitlesOfParts>
  <Company>YORK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UIT</dc:creator>
  <cp:lastModifiedBy>Patrick M Osborne</cp:lastModifiedBy>
  <cp:revision>115</cp:revision>
  <dcterms:created xsi:type="dcterms:W3CDTF">2013-10-17T15:24:33Z</dcterms:created>
  <dcterms:modified xsi:type="dcterms:W3CDTF">2020-04-04T19:20:45Z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0x01010094D171B740202F43AF5B284E6AEEA814</vt:lpwstr>
  </property>
</Properties>
</file>

<file path=docProps/thumbnail.jpeg>
</file>